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4"/>
  </p:sldMasterIdLst>
  <p:notesMasterIdLst>
    <p:notesMasterId r:id="rId21"/>
  </p:notesMasterIdLst>
  <p:sldIdLst>
    <p:sldId id="266" r:id="rId5"/>
    <p:sldId id="267" r:id="rId6"/>
    <p:sldId id="268" r:id="rId7"/>
    <p:sldId id="269" r:id="rId8"/>
    <p:sldId id="270" r:id="rId9"/>
    <p:sldId id="271" r:id="rId10"/>
    <p:sldId id="273" r:id="rId11"/>
    <p:sldId id="274" r:id="rId12"/>
    <p:sldId id="275" r:id="rId13"/>
    <p:sldId id="276" r:id="rId14"/>
    <p:sldId id="277" r:id="rId15"/>
    <p:sldId id="278" r:id="rId16"/>
    <p:sldId id="279" r:id="rId17"/>
    <p:sldId id="280" r:id="rId18"/>
    <p:sldId id="281" r:id="rId19"/>
    <p:sldId id="282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1" autoAdjust="0"/>
    <p:restoredTop sz="94660"/>
  </p:normalViewPr>
  <p:slideViewPr>
    <p:cSldViewPr snapToGrid="0">
      <p:cViewPr varScale="1">
        <p:scale>
          <a:sx n="161" d="100"/>
          <a:sy n="161" d="100"/>
        </p:scale>
        <p:origin x="150" y="1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D81C89-AC0D-4BFF-9223-D3157C1DDC5B}" type="datetimeFigureOut">
              <a:rPr lang="en-US" smtClean="0"/>
              <a:t>1/19/2021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33D7A2-C585-48BF-BF8C-C21FDC051F7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26620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43A52079-6997-47B8-B262-4ED5D2EA2D74}" type="datetime1">
              <a:rPr lang="en-US" smtClean="0"/>
              <a:t>1/19/2021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C80CA-06EA-4D97-A1EC-F2A229B592C4}" type="datetime1">
              <a:rPr lang="en-US" smtClean="0"/>
              <a:t>1/19/2021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60CC4-6CA2-4A99-B83B-711E420D000E}" type="datetime1">
              <a:rPr lang="en-US" smtClean="0"/>
              <a:t>1/19/2021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41ED8-AC2E-4560-8CC9-E6292DDF25B6}" type="datetime1">
              <a:rPr lang="en-US" smtClean="0"/>
              <a:t>1/19/2021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5238998-10EA-455D-8FDC-3EBC7E198582}" type="datetime1">
              <a:rPr lang="en-US" smtClean="0"/>
              <a:t>1/19/2021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4E9B6-2EC2-45E6-A437-DCC674AAC4AF}" type="datetime1">
              <a:rPr lang="en-US" smtClean="0"/>
              <a:t>1/19/2021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D4FF3-940D-4DDE-86D8-82D5A8663636}" type="datetime1">
              <a:rPr lang="en-US" smtClean="0"/>
              <a:t>1/19/2021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55261-7117-41BB-BB79-8C1909625493}" type="datetime1">
              <a:rPr lang="en-US" smtClean="0"/>
              <a:t>1/19/2021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204D7-DE7F-414C-8571-0012DE9EFCDB}" type="datetime1">
              <a:rPr lang="en-US" smtClean="0"/>
              <a:t>1/19/2021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E378FF3-85EA-48E5-8D8C-1DB156807E49}" type="datetime1">
              <a:rPr lang="en-US" smtClean="0"/>
              <a:t>1/19/2021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3F94F13-1676-4B68-A383-661B657F6E63}" type="datetime1">
              <a:rPr lang="en-US" smtClean="0"/>
              <a:t>1/19/2021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5CB83234-995D-4149-8E1E-BC120E9070D5}" type="datetime1">
              <a:rPr lang="en-US" smtClean="0"/>
              <a:t>1/19/2021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56C94072-1B34-48FB-9A9C-5A9A0FFC857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3" name="Picture 22" descr="extreme close up of line chart graphic">
            <a:extLst>
              <a:ext uri="{FF2B5EF4-FFF2-40B4-BE49-F238E27FC236}">
                <a16:creationId xmlns:a16="http://schemas.microsoft.com/office/drawing/2014/main" id="{B38A25AE-7B44-4EC1-BC0C-CF0FFF0367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A5019358-4900-4555-99FF-EF6AE90B8E3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5670146" y="3710250"/>
            <a:ext cx="2131466" cy="1830903"/>
          </a:xfrm>
          <a:custGeom>
            <a:avLst/>
            <a:gdLst>
              <a:gd name="connsiteX0" fmla="*/ 2308583 w 2308583"/>
              <a:gd name="connsiteY0" fmla="*/ 1983044 h 1983044"/>
              <a:gd name="connsiteX1" fmla="*/ 462 w 2308583"/>
              <a:gd name="connsiteY1" fmla="*/ 1983044 h 1983044"/>
              <a:gd name="connsiteX2" fmla="*/ 0 w 2308583"/>
              <a:gd name="connsiteY2" fmla="*/ 1711185 h 1983044"/>
              <a:gd name="connsiteX3" fmla="*/ 2022607 w 2308583"/>
              <a:gd name="connsiteY3" fmla="*/ 1712117 h 1983044"/>
              <a:gd name="connsiteX4" fmla="*/ 2022607 w 2308583"/>
              <a:gd name="connsiteY4" fmla="*/ 0 h 1983044"/>
              <a:gd name="connsiteX5" fmla="*/ 2308583 w 2308583"/>
              <a:gd name="connsiteY5" fmla="*/ 0 h 1983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08583" h="1983044">
                <a:moveTo>
                  <a:pt x="2308583" y="1983044"/>
                </a:moveTo>
                <a:lnTo>
                  <a:pt x="462" y="1983044"/>
                </a:lnTo>
                <a:cubicBezTo>
                  <a:pt x="-462" y="1889214"/>
                  <a:pt x="923" y="1805015"/>
                  <a:pt x="0" y="1711185"/>
                </a:cubicBezTo>
                <a:lnTo>
                  <a:pt x="2022607" y="1712117"/>
                </a:lnTo>
                <a:lnTo>
                  <a:pt x="2022607" y="0"/>
                </a:lnTo>
                <a:lnTo>
                  <a:pt x="2308583" y="0"/>
                </a:lnTo>
                <a:close/>
              </a:path>
            </a:pathLst>
          </a:custGeom>
          <a:solidFill>
            <a:srgbClr val="FFFFFF">
              <a:alpha val="70000"/>
            </a:srgb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D5941F3-0256-4E90-BBBC-5A6EDEB8E0A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8004" y="4166755"/>
            <a:ext cx="5607908" cy="2040066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347C47-EF1D-4B02-906B-219155AD8D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98010" y="4333009"/>
            <a:ext cx="5268177" cy="1086237"/>
          </a:xfrm>
        </p:spPr>
        <p:txBody>
          <a:bodyPr>
            <a:normAutofit/>
          </a:bodyPr>
          <a:lstStyle/>
          <a:p>
            <a:pPr algn="l"/>
            <a:r>
              <a:rPr lang="en-US" sz="3600" dirty="0" smtClean="0">
                <a:solidFill>
                  <a:srgbClr val="FFFFFF"/>
                </a:solidFill>
              </a:rPr>
              <a:t>ARK Fund Applet</a:t>
            </a:r>
            <a:endParaRPr lang="en-US" sz="3600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A0527F-C5FD-4E9B-9F21-5D1FBA3131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98010" y="5419246"/>
            <a:ext cx="5268177" cy="531866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1800" dirty="0" smtClean="0">
                <a:solidFill>
                  <a:srgbClr val="FFFFFF"/>
                </a:solidFill>
              </a:rPr>
              <a:t>Brandon Tran Jan2021</a:t>
            </a:r>
            <a:endParaRPr lang="en-US" sz="1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5576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Change Logs – 1/18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1371600" y="1338044"/>
            <a:ext cx="10022775" cy="3028209"/>
          </a:xfrm>
        </p:spPr>
        <p:txBody>
          <a:bodyPr>
            <a:normAutofit/>
          </a:bodyPr>
          <a:lstStyle/>
          <a:p>
            <a:r>
              <a:rPr lang="en-US" sz="2200" dirty="0" err="1" smtClean="0"/>
              <a:t>update_sectors</a:t>
            </a:r>
            <a:r>
              <a:rPr lang="en-US" sz="2200" dirty="0" smtClean="0"/>
              <a:t>() / </a:t>
            </a:r>
            <a:r>
              <a:rPr lang="en-US" sz="2200" dirty="0" err="1" smtClean="0"/>
              <a:t>update_arkfund</a:t>
            </a:r>
            <a:r>
              <a:rPr lang="en-US" sz="2200" dirty="0" smtClean="0"/>
              <a:t>()</a:t>
            </a:r>
          </a:p>
          <a:p>
            <a:pPr lvl="1"/>
            <a:r>
              <a:rPr lang="en-US" sz="1400" dirty="0" smtClean="0"/>
              <a:t>Per previous slide … moved capitalization() function that was sitting inside </a:t>
            </a:r>
            <a:r>
              <a:rPr lang="en-US" sz="1400" dirty="0" err="1" smtClean="0"/>
              <a:t>update_arkfund</a:t>
            </a:r>
            <a:r>
              <a:rPr lang="en-US" sz="1400" dirty="0" smtClean="0"/>
              <a:t>() into </a:t>
            </a:r>
            <a:r>
              <a:rPr lang="en-US" sz="1400" dirty="0" err="1" smtClean="0"/>
              <a:t>update_sectors</a:t>
            </a:r>
            <a:r>
              <a:rPr lang="en-US" sz="1400" dirty="0" smtClean="0"/>
              <a:t>()</a:t>
            </a:r>
          </a:p>
          <a:p>
            <a:pPr lvl="1"/>
            <a:r>
              <a:rPr lang="en-US" sz="1400" dirty="0" smtClean="0"/>
              <a:t>Per that action</a:t>
            </a:r>
          </a:p>
          <a:p>
            <a:pPr lvl="2"/>
            <a:r>
              <a:rPr lang="en-US" sz="800" strike="sngStrike" dirty="0" smtClean="0"/>
              <a:t>1) </a:t>
            </a:r>
            <a:r>
              <a:rPr lang="en-US" sz="800" strike="sngStrike" dirty="0" err="1" smtClean="0"/>
              <a:t>sectors.db</a:t>
            </a:r>
            <a:r>
              <a:rPr lang="en-US" sz="800" strike="sngStrike" dirty="0" smtClean="0"/>
              <a:t> now contains [‘cap’,’</a:t>
            </a:r>
            <a:r>
              <a:rPr lang="en-US" sz="800" strike="sngStrike" dirty="0" err="1" smtClean="0"/>
              <a:t>market_cap</a:t>
            </a:r>
            <a:r>
              <a:rPr lang="en-US" sz="800" strike="sngStrike" dirty="0" smtClean="0"/>
              <a:t>’]</a:t>
            </a:r>
          </a:p>
          <a:p>
            <a:pPr lvl="2"/>
            <a:r>
              <a:rPr lang="en-US" sz="800" strike="sngStrike" dirty="0" smtClean="0"/>
              <a:t>2) </a:t>
            </a:r>
            <a:r>
              <a:rPr lang="en-US" sz="800" strike="sngStrike" dirty="0" err="1" smtClean="0"/>
              <a:t>ARKFunds.db</a:t>
            </a:r>
            <a:r>
              <a:rPr lang="en-US" sz="800" strike="sngStrike" dirty="0" smtClean="0"/>
              <a:t> </a:t>
            </a:r>
            <a:r>
              <a:rPr lang="en-US" sz="800" u="sng" strike="sngStrike" dirty="0" smtClean="0"/>
              <a:t>still</a:t>
            </a:r>
            <a:r>
              <a:rPr lang="en-US" sz="800" strike="sngStrike" dirty="0" smtClean="0"/>
              <a:t> contains [‘cap’,’</a:t>
            </a:r>
            <a:r>
              <a:rPr lang="en-US" sz="800" strike="sngStrike" dirty="0" err="1" smtClean="0"/>
              <a:t>market_cap</a:t>
            </a:r>
            <a:r>
              <a:rPr lang="en-US" sz="800" strike="sngStrike" dirty="0" smtClean="0"/>
              <a:t>’] --- however no does not compute updated capitalization values … it merely references (1) and steals it from </a:t>
            </a:r>
            <a:r>
              <a:rPr lang="en-US" sz="800" strike="sngStrike" dirty="0" err="1" smtClean="0"/>
              <a:t>sectors.db</a:t>
            </a:r>
            <a:r>
              <a:rPr lang="en-US" sz="800" strike="sngStrike" dirty="0"/>
              <a:t> </a:t>
            </a:r>
            <a:r>
              <a:rPr lang="en-US" sz="800" strike="sngStrike" dirty="0" smtClean="0"/>
              <a:t>upon loading new data</a:t>
            </a:r>
          </a:p>
          <a:p>
            <a:pPr lvl="3"/>
            <a:r>
              <a:rPr lang="en-US" sz="800" strike="sngStrike" dirty="0" smtClean="0"/>
              <a:t>Could alternatively remove this info from the table, but when the database grows I worry making calls to 1 year of data may slow the processing if it has to load </a:t>
            </a:r>
            <a:r>
              <a:rPr lang="en-US" sz="800" strike="sngStrike" dirty="0" err="1" smtClean="0"/>
              <a:t>ARKFund.db</a:t>
            </a:r>
            <a:r>
              <a:rPr lang="en-US" sz="800" strike="sngStrike" dirty="0" smtClean="0"/>
              <a:t> AND </a:t>
            </a:r>
            <a:r>
              <a:rPr lang="en-US" sz="800" strike="sngStrike" dirty="0" err="1" smtClean="0"/>
              <a:t>sectors.db</a:t>
            </a:r>
            <a:r>
              <a:rPr lang="en-US" sz="800" strike="sngStrike" dirty="0" smtClean="0"/>
              <a:t> THEN merge to create ‘cap’,’</a:t>
            </a:r>
            <a:r>
              <a:rPr lang="en-US" sz="800" strike="sngStrike" dirty="0" err="1" smtClean="0"/>
              <a:t>market_cap</a:t>
            </a:r>
            <a:r>
              <a:rPr lang="en-US" sz="800" strike="sngStrike" dirty="0" smtClean="0"/>
              <a:t>’ for </a:t>
            </a:r>
            <a:r>
              <a:rPr lang="en-US" sz="800" strike="sngStrike" dirty="0" err="1" smtClean="0"/>
              <a:t>ARKFund.db’s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dataframe</a:t>
            </a:r>
            <a:r>
              <a:rPr lang="en-US" sz="800" strike="sngStrike" dirty="0" smtClean="0"/>
              <a:t> in memory for EACH function that makes this call</a:t>
            </a:r>
          </a:p>
          <a:p>
            <a:pPr lvl="2"/>
            <a:r>
              <a:rPr lang="en-US" sz="1200" dirty="0" smtClean="0"/>
              <a:t>3) </a:t>
            </a:r>
            <a:r>
              <a:rPr lang="en-US" sz="1200" dirty="0" err="1" smtClean="0"/>
              <a:t>update_capitalization</a:t>
            </a:r>
            <a:r>
              <a:rPr lang="en-US" sz="1200" dirty="0" smtClean="0"/>
              <a:t>() function’s purpose was to update cap &amp; </a:t>
            </a:r>
            <a:r>
              <a:rPr lang="en-US" sz="1200" dirty="0" err="1" smtClean="0"/>
              <a:t>market_cap</a:t>
            </a:r>
            <a:r>
              <a:rPr lang="en-US" sz="1200" dirty="0" smtClean="0"/>
              <a:t> data for `</a:t>
            </a:r>
            <a:r>
              <a:rPr lang="en-US" sz="1200" dirty="0" err="1" smtClean="0"/>
              <a:t>ARKFund.db</a:t>
            </a:r>
            <a:r>
              <a:rPr lang="en-US" sz="1200" dirty="0" smtClean="0"/>
              <a:t>` but now needs to be repurposed for to update </a:t>
            </a:r>
            <a:r>
              <a:rPr lang="en-US" sz="1200" u="sng" dirty="0" smtClean="0"/>
              <a:t>BOTH</a:t>
            </a:r>
            <a:r>
              <a:rPr lang="en-US" sz="1200" dirty="0" smtClean="0"/>
              <a:t> `</a:t>
            </a:r>
            <a:r>
              <a:rPr lang="en-US" sz="1200" dirty="0" err="1" smtClean="0"/>
              <a:t>ARKFund.db</a:t>
            </a:r>
            <a:r>
              <a:rPr lang="en-US" sz="1200" dirty="0" smtClean="0"/>
              <a:t>` and `</a:t>
            </a:r>
            <a:r>
              <a:rPr lang="en-US" sz="1200" dirty="0" err="1" smtClean="0"/>
              <a:t>sectors.db</a:t>
            </a:r>
            <a:r>
              <a:rPr lang="en-US" sz="1200" dirty="0" smtClean="0"/>
              <a:t>` appropriately</a:t>
            </a:r>
          </a:p>
          <a:p>
            <a:pPr lvl="2"/>
            <a:r>
              <a:rPr lang="en-US" sz="1200" dirty="0" smtClean="0"/>
              <a:t>4) Also updated capitalization() to say “Nano” instead of “NA” for companies that don’t fit </a:t>
            </a:r>
            <a:r>
              <a:rPr lang="en-US" sz="1200" dirty="0" err="1" smtClean="0"/>
              <a:t>Micro,Small,Mid,Large</a:t>
            </a:r>
            <a:endParaRPr lang="en-US" sz="1200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741905" y="5078773"/>
            <a:ext cx="9732131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err="1" smtClean="0"/>
              <a:t>update_capitalization</a:t>
            </a:r>
            <a:r>
              <a:rPr lang="en-US" sz="1100" dirty="0" smtClean="0"/>
              <a:t>() changes: </a:t>
            </a:r>
          </a:p>
          <a:p>
            <a:r>
              <a:rPr lang="en-US" sz="1100" dirty="0" smtClean="0"/>
              <a:t>Added functionality to update </a:t>
            </a:r>
            <a:r>
              <a:rPr lang="en-US" sz="1100" dirty="0" err="1" smtClean="0"/>
              <a:t>sectors.db</a:t>
            </a:r>
            <a:r>
              <a:rPr lang="en-US" sz="1100" dirty="0" smtClean="0"/>
              <a:t> </a:t>
            </a:r>
          </a:p>
          <a:p>
            <a:r>
              <a:rPr lang="en-US" sz="1100" dirty="0" smtClean="0"/>
              <a:t>THEN use that info to update </a:t>
            </a:r>
            <a:r>
              <a:rPr lang="en-US" sz="1100" dirty="0" err="1" smtClean="0"/>
              <a:t>ARKFund.db</a:t>
            </a:r>
            <a:endParaRPr lang="en-US" sz="1100" dirty="0" smtClean="0"/>
          </a:p>
          <a:p>
            <a:endParaRPr lang="en-US" sz="1100" dirty="0"/>
          </a:p>
          <a:p>
            <a:r>
              <a:rPr lang="en-US" sz="1100" dirty="0" smtClean="0"/>
              <a:t>… it runs so fast! (only ~4s for 1/4 - 1/15 data)</a:t>
            </a:r>
            <a:endParaRPr lang="en-US" sz="11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5691" y="4066178"/>
            <a:ext cx="5358670" cy="27534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6592" y="4439018"/>
            <a:ext cx="2516395" cy="2218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8969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Change Logs – 1/18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1371600" y="1338044"/>
            <a:ext cx="10022775" cy="3028209"/>
          </a:xfrm>
        </p:spPr>
        <p:txBody>
          <a:bodyPr>
            <a:normAutofit/>
          </a:bodyPr>
          <a:lstStyle/>
          <a:p>
            <a:r>
              <a:rPr lang="en-US" sz="2200" dirty="0" smtClean="0"/>
              <a:t>Changed printout</a:t>
            </a:r>
          </a:p>
          <a:p>
            <a:pPr lvl="1"/>
            <a:r>
              <a:rPr lang="en-US" sz="1400" dirty="0" err="1" smtClean="0"/>
              <a:t>Update_arkfund</a:t>
            </a:r>
            <a:r>
              <a:rPr lang="en-US" sz="1400" dirty="0" smtClean="0"/>
              <a:t>() is the main function and it has a lot of printouts … it’d be great to know which subroutine is currently running </a:t>
            </a:r>
            <a:r>
              <a:rPr lang="en-US" sz="1400" dirty="0" smtClean="0">
                <a:sym typeface="Wingdings" panose="05000000000000000000" pitchFamily="2" charset="2"/>
              </a:rPr>
              <a:t> Change </a:t>
            </a:r>
            <a:r>
              <a:rPr lang="en-US" sz="1400" dirty="0" err="1" smtClean="0">
                <a:sym typeface="Wingdings" panose="05000000000000000000" pitchFamily="2" charset="2"/>
              </a:rPr>
              <a:t>prinouts</a:t>
            </a:r>
            <a:r>
              <a:rPr lang="en-US" sz="1400" dirty="0" smtClean="0">
                <a:sym typeface="Wingdings" panose="05000000000000000000" pitchFamily="2" charset="2"/>
              </a:rPr>
              <a:t> of various things to make it clearer</a:t>
            </a:r>
          </a:p>
          <a:p>
            <a:pPr lvl="1"/>
            <a:r>
              <a:rPr lang="en-US" sz="1400" dirty="0" smtClean="0">
                <a:sym typeface="Wingdings" panose="05000000000000000000" pitchFamily="2" charset="2"/>
              </a:rPr>
              <a:t>In general … just adding print({</a:t>
            </a:r>
            <a:r>
              <a:rPr lang="en-US" sz="1400" dirty="0" err="1" smtClean="0">
                <a:sym typeface="Wingdings" panose="05000000000000000000" pitchFamily="2" charset="2"/>
              </a:rPr>
              <a:t>name_of_function</a:t>
            </a:r>
            <a:r>
              <a:rPr lang="en-US" sz="1400" dirty="0" smtClean="0">
                <a:sym typeface="Wingdings" panose="05000000000000000000" pitchFamily="2" charset="2"/>
              </a:rPr>
              <a:t>():}) and tabbing everything an additional tab over</a:t>
            </a:r>
            <a:endParaRPr lang="en-US" sz="1400" dirty="0" smtClean="0"/>
          </a:p>
          <a:p>
            <a:pPr lvl="2"/>
            <a:r>
              <a:rPr lang="en-US" sz="1200" dirty="0" err="1" smtClean="0"/>
              <a:t>Update_sectors</a:t>
            </a:r>
            <a:r>
              <a:rPr lang="en-US" sz="1200" dirty="0" smtClean="0"/>
              <a:t>()</a:t>
            </a:r>
          </a:p>
          <a:p>
            <a:pPr lvl="2"/>
            <a:r>
              <a:rPr lang="en-US" sz="1200" dirty="0" err="1" smtClean="0"/>
              <a:t>Backup_data</a:t>
            </a:r>
            <a:r>
              <a:rPr lang="en-US" sz="1200" dirty="0" smtClean="0"/>
              <a:t>()</a:t>
            </a:r>
          </a:p>
          <a:p>
            <a:pPr lvl="2"/>
            <a:r>
              <a:rPr lang="en-US" sz="1200" dirty="0" err="1" smtClean="0"/>
              <a:t>Update_capitalizations</a:t>
            </a:r>
            <a:r>
              <a:rPr lang="en-US" sz="1200" dirty="0" smtClean="0"/>
              <a:t>()</a:t>
            </a:r>
          </a:p>
          <a:p>
            <a:pPr lvl="2"/>
            <a:endParaRPr lang="en-US" sz="1200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764" y="3534575"/>
            <a:ext cx="3800114" cy="95502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266718" y="3249487"/>
            <a:ext cx="5301451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/>
              <a:t>Running all (except </a:t>
            </a:r>
            <a:r>
              <a:rPr lang="en-US" sz="1050" dirty="0" err="1" smtClean="0"/>
              <a:t>backup_data</a:t>
            </a:r>
            <a:r>
              <a:rPr lang="en-US" sz="1050" dirty="0" smtClean="0"/>
              <a:t>) and </a:t>
            </a:r>
          </a:p>
          <a:p>
            <a:r>
              <a:rPr lang="en-US" sz="1050" dirty="0" smtClean="0"/>
              <a:t>processing 1/4 – 1/8 data only took 6s! (33s if </a:t>
            </a:r>
            <a:r>
              <a:rPr lang="en-US" sz="1050" dirty="0" err="1" smtClean="0"/>
              <a:t>sectors.db</a:t>
            </a:r>
            <a:r>
              <a:rPr lang="en-US" sz="1050" dirty="0" smtClean="0"/>
              <a:t> actually has to be updated) </a:t>
            </a:r>
            <a:endParaRPr lang="en-US" sz="1050" dirty="0"/>
          </a:p>
        </p:txBody>
      </p:sp>
      <p:sp>
        <p:nvSpPr>
          <p:cNvPr id="9" name="TextBox 8"/>
          <p:cNvSpPr txBox="1"/>
          <p:nvPr/>
        </p:nvSpPr>
        <p:spPr>
          <a:xfrm>
            <a:off x="795636" y="3322914"/>
            <a:ext cx="304602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/>
              <a:t>Here is the printout of 1/4 to 1/8 data loading:</a:t>
            </a:r>
            <a:endParaRPr lang="en-US" sz="105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764" y="4495633"/>
            <a:ext cx="2345387" cy="69915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765" y="5194786"/>
            <a:ext cx="3651672" cy="101435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1714" y="3945370"/>
            <a:ext cx="3652021" cy="2263769"/>
          </a:xfrm>
          <a:prstGeom prst="rect">
            <a:avLst/>
          </a:prstGeom>
        </p:spPr>
      </p:pic>
      <p:cxnSp>
        <p:nvCxnSpPr>
          <p:cNvPr id="14" name="Straight Connector 13"/>
          <p:cNvCxnSpPr>
            <a:stCxn id="11" idx="2"/>
          </p:cNvCxnSpPr>
          <p:nvPr/>
        </p:nvCxnSpPr>
        <p:spPr>
          <a:xfrm>
            <a:off x="2704601" y="6209139"/>
            <a:ext cx="0" cy="2926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2704601" y="6501740"/>
            <a:ext cx="212865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4833257" y="3681351"/>
            <a:ext cx="0" cy="28203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4833257" y="3681351"/>
            <a:ext cx="212865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 flipV="1">
            <a:off x="6959934" y="3681350"/>
            <a:ext cx="1979" cy="1781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H="1">
            <a:off x="6959934" y="3770416"/>
            <a:ext cx="82134" cy="890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H="1" flipV="1">
            <a:off x="6899564" y="3790992"/>
            <a:ext cx="60370" cy="648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36078" y="6212308"/>
            <a:ext cx="1870354" cy="165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6643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Change Logs – 1/18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1371600" y="1338044"/>
            <a:ext cx="10022775" cy="5181509"/>
          </a:xfrm>
        </p:spPr>
        <p:txBody>
          <a:bodyPr>
            <a:normAutofit/>
          </a:bodyPr>
          <a:lstStyle/>
          <a:p>
            <a:r>
              <a:rPr lang="en-US" sz="2200" dirty="0" smtClean="0"/>
              <a:t>Recap</a:t>
            </a:r>
          </a:p>
          <a:p>
            <a:pPr lvl="1"/>
            <a:r>
              <a:rPr lang="en-US" sz="1800" dirty="0" err="1" smtClean="0"/>
              <a:t>Update_arkfund</a:t>
            </a:r>
            <a:r>
              <a:rPr lang="en-US" sz="1800" dirty="0" smtClean="0"/>
              <a:t>() was always the main function … but didn’t fully fulfill that purpose</a:t>
            </a:r>
          </a:p>
          <a:p>
            <a:pPr lvl="2"/>
            <a:r>
              <a:rPr lang="en-US" sz="1200" dirty="0" err="1" smtClean="0"/>
              <a:t>Update_capitalization</a:t>
            </a:r>
            <a:r>
              <a:rPr lang="en-US" sz="1200" dirty="0" smtClean="0"/>
              <a:t>() has been pushed into </a:t>
            </a:r>
            <a:r>
              <a:rPr lang="en-US" sz="1200" dirty="0" err="1" smtClean="0"/>
              <a:t>update_arkfund</a:t>
            </a:r>
            <a:r>
              <a:rPr lang="en-US" sz="1200" dirty="0" smtClean="0"/>
              <a:t>()</a:t>
            </a:r>
          </a:p>
          <a:p>
            <a:pPr lvl="2"/>
            <a:r>
              <a:rPr lang="en-US" sz="1200" dirty="0" err="1"/>
              <a:t>Change_in_portfolio</a:t>
            </a:r>
            <a:r>
              <a:rPr lang="en-US" sz="1200" dirty="0"/>
              <a:t>()</a:t>
            </a:r>
            <a:r>
              <a:rPr lang="en-US" sz="1200" dirty="0" smtClean="0"/>
              <a:t> has been pushed into </a:t>
            </a:r>
            <a:r>
              <a:rPr lang="en-US" sz="1200" dirty="0" err="1" smtClean="0"/>
              <a:t>update_arkfund</a:t>
            </a:r>
            <a:r>
              <a:rPr lang="en-US" sz="1200" dirty="0" smtClean="0"/>
              <a:t>()</a:t>
            </a:r>
          </a:p>
          <a:p>
            <a:pPr lvl="3"/>
            <a:r>
              <a:rPr lang="en-US" sz="1200" dirty="0" err="1"/>
              <a:t>Change_in_portfolio</a:t>
            </a:r>
            <a:r>
              <a:rPr lang="en-US" sz="1200" dirty="0" smtClean="0"/>
              <a:t>() also now reports an “alerts” </a:t>
            </a:r>
            <a:r>
              <a:rPr lang="en-US" sz="1200" dirty="0" err="1" smtClean="0"/>
              <a:t>df</a:t>
            </a:r>
            <a:r>
              <a:rPr lang="en-US" sz="1200" dirty="0" smtClean="0"/>
              <a:t> of significant change in share size</a:t>
            </a:r>
          </a:p>
          <a:p>
            <a:pPr lvl="1"/>
            <a:r>
              <a:rPr lang="en-US" sz="1800" dirty="0" err="1" smtClean="0"/>
              <a:t>Sectors.db</a:t>
            </a:r>
            <a:r>
              <a:rPr lang="en-US" sz="1800" dirty="0" smtClean="0"/>
              <a:t> has been updated to contain [‘cap’,’</a:t>
            </a:r>
            <a:r>
              <a:rPr lang="en-US" sz="1800" dirty="0" err="1" smtClean="0"/>
              <a:t>market_cap</a:t>
            </a:r>
            <a:r>
              <a:rPr lang="en-US" sz="1800" dirty="0" smtClean="0"/>
              <a:t>’] information</a:t>
            </a:r>
          </a:p>
          <a:p>
            <a:pPr lvl="2"/>
            <a:r>
              <a:rPr lang="en-US" sz="1200" dirty="0" smtClean="0"/>
              <a:t>Subsequently </a:t>
            </a:r>
            <a:r>
              <a:rPr lang="en-US" sz="1200" dirty="0" err="1" smtClean="0"/>
              <a:t>ARKFund.db</a:t>
            </a:r>
            <a:r>
              <a:rPr lang="en-US" sz="1200" dirty="0" smtClean="0"/>
              <a:t> still contains that info, but now obtains its capitalization information from </a:t>
            </a:r>
            <a:r>
              <a:rPr lang="en-US" sz="1200" dirty="0" err="1" smtClean="0"/>
              <a:t>sectors.db</a:t>
            </a:r>
            <a:r>
              <a:rPr lang="en-US" sz="1200" dirty="0" smtClean="0"/>
              <a:t> instead (resulting in faster processing &amp; less calls to the </a:t>
            </a:r>
            <a:r>
              <a:rPr lang="en-US" sz="1200" dirty="0" err="1" smtClean="0"/>
              <a:t>finviz</a:t>
            </a:r>
            <a:r>
              <a:rPr lang="en-US" sz="1200" dirty="0" smtClean="0"/>
              <a:t> API)</a:t>
            </a:r>
          </a:p>
          <a:p>
            <a:pPr lvl="2"/>
            <a:r>
              <a:rPr lang="en-US" sz="1200" dirty="0" smtClean="0"/>
              <a:t>This change resolves issues that I foresaw could arise in computation (where cap size differs from 1 trading session to the next). With the data coming from </a:t>
            </a:r>
            <a:r>
              <a:rPr lang="en-US" sz="1200" dirty="0" err="1" smtClean="0"/>
              <a:t>sectors.db</a:t>
            </a:r>
            <a:r>
              <a:rPr lang="en-US" sz="1200" dirty="0" smtClean="0"/>
              <a:t> the information will be unified across trading sessions --- and </a:t>
            </a:r>
            <a:r>
              <a:rPr lang="en-US" sz="1200" dirty="0" err="1" smtClean="0"/>
              <a:t>update_capitalizations</a:t>
            </a:r>
            <a:r>
              <a:rPr lang="en-US" sz="1200" dirty="0" smtClean="0"/>
              <a:t>() will run on a weekly Friday basis to keep it up-to-date</a:t>
            </a:r>
          </a:p>
          <a:p>
            <a:pPr lvl="1"/>
            <a:r>
              <a:rPr lang="en-US" dirty="0" err="1" smtClean="0"/>
              <a:t>Update_arkfund</a:t>
            </a:r>
            <a:r>
              <a:rPr lang="en-US" dirty="0" smtClean="0"/>
              <a:t>()</a:t>
            </a:r>
          </a:p>
          <a:p>
            <a:pPr lvl="2"/>
            <a:r>
              <a:rPr lang="en-US" sz="1200" dirty="0" smtClean="0"/>
              <a:t>Now takes action to delete duplicate files --- this handles situations like MLK holiday where the script will download even though no new data would have been generated by ARK investments</a:t>
            </a:r>
          </a:p>
        </p:txBody>
      </p:sp>
    </p:spTree>
    <p:extLst>
      <p:ext uri="{BB962C8B-B14F-4D97-AF65-F5344CB8AC3E}">
        <p14:creationId xmlns:p14="http://schemas.microsoft.com/office/powerpoint/2010/main" val="5572295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Change Logs – </a:t>
            </a:r>
            <a:r>
              <a:rPr lang="en-US" dirty="0" smtClean="0"/>
              <a:t>1/19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1371599" y="1472538"/>
            <a:ext cx="10022775" cy="5498277"/>
          </a:xfrm>
        </p:spPr>
        <p:txBody>
          <a:bodyPr>
            <a:normAutofit/>
          </a:bodyPr>
          <a:lstStyle/>
          <a:p>
            <a:r>
              <a:rPr lang="en-US" sz="2200" dirty="0" smtClean="0"/>
              <a:t>Biggest Change:</a:t>
            </a:r>
          </a:p>
          <a:p>
            <a:pPr lvl="1"/>
            <a:r>
              <a:rPr lang="en-US" sz="1600" dirty="0" smtClean="0"/>
              <a:t>Created “ARK.py”</a:t>
            </a:r>
          </a:p>
          <a:p>
            <a:pPr lvl="1"/>
            <a:r>
              <a:rPr lang="en-US" sz="1600" dirty="0" smtClean="0"/>
              <a:t>A Python script that contains all the functions created in the </a:t>
            </a:r>
            <a:r>
              <a:rPr lang="en-US" sz="1600" dirty="0" err="1" smtClean="0"/>
              <a:t>jupyter</a:t>
            </a:r>
            <a:r>
              <a:rPr lang="en-US" sz="1600" dirty="0" smtClean="0"/>
              <a:t> notebook</a:t>
            </a:r>
          </a:p>
          <a:p>
            <a:pPr lvl="1"/>
            <a:r>
              <a:rPr lang="en-US" sz="1600" dirty="0" smtClean="0"/>
              <a:t>This allows ease of access and will compact the coding when writing the Applet in Dash/</a:t>
            </a:r>
            <a:r>
              <a:rPr lang="en-US" sz="1600" dirty="0" err="1" smtClean="0"/>
              <a:t>plotly</a:t>
            </a:r>
            <a:endParaRPr lang="en-US" sz="1400" dirty="0"/>
          </a:p>
          <a:p>
            <a:pPr lvl="1"/>
            <a:endParaRPr lang="en-US" sz="1400" dirty="0" smtClean="0"/>
          </a:p>
          <a:p>
            <a:pPr lvl="1"/>
            <a:r>
              <a:rPr lang="en-US" sz="1400" dirty="0" smtClean="0"/>
              <a:t>In my previous projects, I would copy/paste all the necessary functions to the top of the applet</a:t>
            </a:r>
          </a:p>
          <a:p>
            <a:pPr lvl="2"/>
            <a:r>
              <a:rPr lang="en-US" sz="1400" dirty="0" smtClean="0"/>
              <a:t>Resulting in a cluttered mess of +500 lines of code before the App.py file would be writing the applet itself (just ugly to read)</a:t>
            </a:r>
          </a:p>
          <a:p>
            <a:pPr lvl="2"/>
            <a:r>
              <a:rPr lang="en-US" sz="1400" dirty="0" smtClean="0"/>
              <a:t>Segmentation of the code from functions and the Dash/</a:t>
            </a:r>
            <a:r>
              <a:rPr lang="en-US" sz="1400" dirty="0" err="1" smtClean="0"/>
              <a:t>plotly</a:t>
            </a:r>
            <a:r>
              <a:rPr lang="en-US" sz="1400" dirty="0" smtClean="0"/>
              <a:t> app will make it clearer for pushing changes</a:t>
            </a:r>
            <a:endParaRPr lang="en-US" sz="1400" dirty="0"/>
          </a:p>
          <a:p>
            <a:pPr marL="530352" lvl="1" indent="0">
              <a:buNone/>
            </a:pPr>
            <a:endParaRPr lang="en-US" sz="1600" dirty="0"/>
          </a:p>
          <a:p>
            <a:r>
              <a:rPr lang="en-US" sz="1600" dirty="0" smtClean="0"/>
              <a:t>To do this</a:t>
            </a:r>
          </a:p>
          <a:p>
            <a:pPr lvl="1"/>
            <a:r>
              <a:rPr lang="en-US" sz="1600" dirty="0" smtClean="0"/>
              <a:t>Simply add the</a:t>
            </a:r>
            <a:br>
              <a:rPr lang="en-US" sz="1600" dirty="0" smtClean="0"/>
            </a:br>
            <a:r>
              <a:rPr lang="en-US" sz="1600" dirty="0" smtClean="0"/>
              <a:t>‘ARK.py’ file</a:t>
            </a:r>
            <a:br>
              <a:rPr lang="en-US" sz="1600" dirty="0" smtClean="0"/>
            </a:br>
            <a:r>
              <a:rPr lang="en-US" sz="1600" dirty="0" smtClean="0"/>
              <a:t>to PATH via</a:t>
            </a:r>
            <a:br>
              <a:rPr lang="en-US" sz="1600" dirty="0" smtClean="0"/>
            </a:br>
            <a:r>
              <a:rPr lang="en-US" sz="1600" dirty="0" err="1" smtClean="0"/>
              <a:t>os</a:t>
            </a:r>
            <a:r>
              <a:rPr lang="en-US" sz="1600" dirty="0" smtClean="0"/>
              <a:t> and sys …</a:t>
            </a:r>
          </a:p>
          <a:p>
            <a:pPr lvl="1"/>
            <a:r>
              <a:rPr lang="en-US" sz="1600" dirty="0" smtClean="0"/>
              <a:t>Then import *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6675" y="4554362"/>
            <a:ext cx="6715067" cy="2060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766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Change Logs – </a:t>
            </a:r>
            <a:r>
              <a:rPr lang="en-US" dirty="0" smtClean="0"/>
              <a:t>1/19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1371599" y="1472538"/>
            <a:ext cx="10022775" cy="5498277"/>
          </a:xfrm>
        </p:spPr>
        <p:txBody>
          <a:bodyPr>
            <a:normAutofit/>
          </a:bodyPr>
          <a:lstStyle/>
          <a:p>
            <a:r>
              <a:rPr lang="en-US" sz="2200" dirty="0" err="1" smtClean="0"/>
              <a:t>change_in_portfolio</a:t>
            </a:r>
            <a:r>
              <a:rPr lang="en-US" sz="2200" dirty="0" smtClean="0"/>
              <a:t>()</a:t>
            </a:r>
          </a:p>
          <a:p>
            <a:pPr lvl="1"/>
            <a:r>
              <a:rPr lang="en-US" sz="1400" dirty="0" smtClean="0"/>
              <a:t>debug = False argument</a:t>
            </a:r>
          </a:p>
          <a:p>
            <a:pPr lvl="2"/>
            <a:r>
              <a:rPr lang="en-US" sz="1200" dirty="0" smtClean="0"/>
              <a:t>Added additional debug printout for date1 and date2 to be printed</a:t>
            </a:r>
            <a:endParaRPr lang="en-US" sz="1200" dirty="0" smtClean="0"/>
          </a:p>
          <a:p>
            <a:r>
              <a:rPr lang="en-US" sz="1400" dirty="0" err="1" smtClean="0"/>
              <a:t>update_capitalization</a:t>
            </a:r>
            <a:r>
              <a:rPr lang="en-US" sz="1400" dirty="0" smtClean="0"/>
              <a:t>()</a:t>
            </a:r>
          </a:p>
          <a:p>
            <a:pPr lvl="1"/>
            <a:r>
              <a:rPr lang="en-US" sz="1400" dirty="0" smtClean="0"/>
              <a:t>Added new argument:</a:t>
            </a:r>
          </a:p>
          <a:p>
            <a:pPr lvl="2"/>
            <a:r>
              <a:rPr lang="en-US" sz="1200" dirty="0" err="1" smtClean="0"/>
              <a:t>manual_update</a:t>
            </a:r>
            <a:r>
              <a:rPr lang="en-US" sz="1200" dirty="0" smtClean="0"/>
              <a:t> = False</a:t>
            </a:r>
          </a:p>
          <a:p>
            <a:pPr lvl="1"/>
            <a:r>
              <a:rPr lang="en-US" sz="1600" dirty="0" smtClean="0"/>
              <a:t>Argument will allow manual triggering of the subroutine on any day (because current execution requires day to be Friday)</a:t>
            </a:r>
          </a:p>
          <a:p>
            <a:r>
              <a:rPr lang="en-US" sz="1600" dirty="0" err="1" smtClean="0"/>
              <a:t>Update_arkfund</a:t>
            </a:r>
            <a:r>
              <a:rPr lang="en-US" sz="1600" dirty="0" smtClean="0"/>
              <a:t>()</a:t>
            </a:r>
          </a:p>
          <a:p>
            <a:pPr lvl="1"/>
            <a:r>
              <a:rPr lang="en-US" sz="1600" dirty="0" smtClean="0"/>
              <a:t>Added new argument:</a:t>
            </a:r>
          </a:p>
          <a:p>
            <a:pPr lvl="2"/>
            <a:r>
              <a:rPr lang="en-US" sz="1400" dirty="0" err="1" smtClean="0"/>
              <a:t>manual_update</a:t>
            </a:r>
            <a:r>
              <a:rPr lang="en-US" sz="1400" dirty="0" smtClean="0"/>
              <a:t> = False</a:t>
            </a:r>
          </a:p>
          <a:p>
            <a:pPr lvl="1"/>
            <a:r>
              <a:rPr lang="en-US" sz="1600" dirty="0" smtClean="0"/>
              <a:t>Per change to </a:t>
            </a:r>
            <a:r>
              <a:rPr lang="en-US" sz="1600" dirty="0" err="1" smtClean="0"/>
              <a:t>update_capitalization</a:t>
            </a:r>
            <a:r>
              <a:rPr lang="en-US" sz="1600" dirty="0" smtClean="0"/>
              <a:t>, giving the main function the ability to pass the argument further down</a:t>
            </a:r>
          </a:p>
        </p:txBody>
      </p:sp>
    </p:spTree>
    <p:extLst>
      <p:ext uri="{BB962C8B-B14F-4D97-AF65-F5344CB8AC3E}">
        <p14:creationId xmlns:p14="http://schemas.microsoft.com/office/powerpoint/2010/main" val="18089303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Change Logs – </a:t>
            </a:r>
            <a:r>
              <a:rPr lang="en-US" dirty="0" smtClean="0"/>
              <a:t>1/19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1400" dirty="0" smtClean="0"/>
              <a:t>Previously it would iterate through all n-rows of </a:t>
            </a:r>
            <a:r>
              <a:rPr lang="en-US" sz="1400" dirty="0" err="1" smtClean="0"/>
              <a:t>ARKFund.db</a:t>
            </a:r>
            <a:endParaRPr lang="en-US" sz="1400" dirty="0" smtClean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6525014" y="2285999"/>
            <a:ext cx="4447786" cy="3581401"/>
          </a:xfrm>
        </p:spPr>
        <p:txBody>
          <a:bodyPr/>
          <a:lstStyle/>
          <a:p>
            <a:r>
              <a:rPr lang="en-US" dirty="0" smtClean="0"/>
              <a:t>Now it converts `</a:t>
            </a:r>
            <a:r>
              <a:rPr lang="en-US" dirty="0" err="1" smtClean="0"/>
              <a:t>sectors.db</a:t>
            </a:r>
            <a:r>
              <a:rPr lang="en-US" dirty="0" smtClean="0"/>
              <a:t>` into a dictionary and utilizes a dictionary map (much </a:t>
            </a:r>
            <a:r>
              <a:rPr lang="en-US" dirty="0" err="1" smtClean="0"/>
              <a:t>much</a:t>
            </a:r>
            <a:r>
              <a:rPr lang="en-US" dirty="0" smtClean="0"/>
              <a:t> faster!)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5355" y="2941141"/>
            <a:ext cx="4340464" cy="258198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371600" y="1428750"/>
            <a:ext cx="6096000" cy="769441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update_capitalization</a:t>
            </a:r>
            <a:r>
              <a:rPr lang="en-US" sz="1600" dirty="0"/>
              <a:t>()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Method of computing [‘cap’,’</a:t>
            </a:r>
            <a:r>
              <a:rPr lang="en-US" sz="1400" dirty="0" err="1"/>
              <a:t>market_cap</a:t>
            </a:r>
            <a:r>
              <a:rPr lang="en-US" sz="1400" dirty="0"/>
              <a:t>’] for `</a:t>
            </a:r>
            <a:r>
              <a:rPr lang="en-US" sz="1400" dirty="0" err="1"/>
              <a:t>ARKFund.db</a:t>
            </a:r>
            <a:r>
              <a:rPr lang="en-US" sz="1400" dirty="0"/>
              <a:t>` after computing `</a:t>
            </a:r>
            <a:r>
              <a:rPr lang="en-US" sz="1400" dirty="0" err="1"/>
              <a:t>sectors.db</a:t>
            </a:r>
            <a:r>
              <a:rPr lang="en-US" sz="1400" dirty="0"/>
              <a:t>` via </a:t>
            </a:r>
            <a:r>
              <a:rPr lang="en-US" sz="1400" dirty="0" err="1"/>
              <a:t>Finviz</a:t>
            </a:r>
            <a:endParaRPr lang="en-US" sz="1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0" y="3445308"/>
            <a:ext cx="5630273" cy="2077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9902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Change Logs – </a:t>
            </a:r>
            <a:r>
              <a:rPr lang="en-US" dirty="0" smtClean="0"/>
              <a:t>1/19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1400" dirty="0" smtClean="0"/>
              <a:t>Previously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6525014" y="2285999"/>
            <a:ext cx="4447786" cy="3581401"/>
          </a:xfrm>
        </p:spPr>
        <p:txBody>
          <a:bodyPr/>
          <a:lstStyle/>
          <a:p>
            <a:r>
              <a:rPr lang="en-US" dirty="0" smtClean="0"/>
              <a:t>Now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371599" y="1428750"/>
            <a:ext cx="10082151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 smtClean="0"/>
              <a:t>Change_in_portfolio</a:t>
            </a:r>
            <a:r>
              <a:rPr lang="en-US" sz="1600" dirty="0" smtClean="0"/>
              <a:t>()</a:t>
            </a: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 smtClean="0"/>
              <a:t>To account for new &amp; closed positions I created </a:t>
            </a:r>
            <a:r>
              <a:rPr lang="en-US" sz="1200" dirty="0" err="1" smtClean="0"/>
              <a:t>unique_dates</a:t>
            </a:r>
            <a:r>
              <a:rPr lang="en-US" sz="1200" dirty="0" smtClean="0"/>
              <a:t>[</a:t>
            </a:r>
            <a:r>
              <a:rPr lang="en-US" sz="1200" dirty="0" err="1" smtClean="0"/>
              <a:t>loc_initial_date</a:t>
            </a:r>
            <a:r>
              <a:rPr lang="en-US" sz="1200" dirty="0" smtClean="0"/>
              <a:t>] variables to grab “1/14” if “1/15” was input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 smtClean="0"/>
              <a:t>Issue: `Changes` </a:t>
            </a:r>
            <a:r>
              <a:rPr lang="en-US" sz="1200" dirty="0" err="1" smtClean="0"/>
              <a:t>df</a:t>
            </a:r>
            <a:r>
              <a:rPr lang="en-US" sz="1200" dirty="0" smtClean="0"/>
              <a:t> was referencing the changes from “1/14” to “1/19”  (2 sessions) instead of “1/15” to “1/19) (1 session) which further impacted the `Alerts` </a:t>
            </a:r>
            <a:r>
              <a:rPr lang="en-US" sz="1200" dirty="0" err="1" smtClean="0"/>
              <a:t>df</a:t>
            </a:r>
            <a:r>
              <a:rPr lang="en-US" sz="1200" dirty="0" smtClean="0"/>
              <a:t> to account share differences from “1/14” to “1/19” … pushing too many alerts.</a:t>
            </a:r>
            <a:endParaRPr lang="en-US" sz="1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3830" y="2684282"/>
            <a:ext cx="3421188" cy="70565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1692" y="2673490"/>
            <a:ext cx="2734430" cy="68675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2798" y="3720547"/>
            <a:ext cx="1852220" cy="272084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95837" y="3733320"/>
            <a:ext cx="1820285" cy="270807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128499" y="4896304"/>
            <a:ext cx="11913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Result:</a:t>
            </a:r>
          </a:p>
          <a:p>
            <a:r>
              <a:rPr lang="en-US" dirty="0" smtClean="0"/>
              <a:t>Not good!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7104485" y="4896303"/>
            <a:ext cx="8998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Result:</a:t>
            </a:r>
          </a:p>
          <a:p>
            <a:r>
              <a:rPr lang="en-US" dirty="0" smtClean="0"/>
              <a:t>Good!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57456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Disclaimer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 am not a financial adviser</a:t>
            </a:r>
          </a:p>
          <a:p>
            <a:r>
              <a:rPr lang="en-US" dirty="0" smtClean="0"/>
              <a:t>This applet project is purely for my own education in both programming &amp; finance</a:t>
            </a:r>
          </a:p>
          <a:p>
            <a:r>
              <a:rPr lang="en-US" dirty="0" smtClean="0"/>
              <a:t>If you wish to use this project for your own purposes, please use responsibly</a:t>
            </a:r>
          </a:p>
          <a:p>
            <a:r>
              <a:rPr lang="en-US" dirty="0" smtClean="0"/>
              <a:t>I am not a lawyer</a:t>
            </a:r>
          </a:p>
          <a:p>
            <a:pPr lvl="1"/>
            <a:r>
              <a:rPr lang="en-US" dirty="0" smtClean="0"/>
              <a:t>I assume that because the information is publicly available to download, it is therefore reasonable to play with the data</a:t>
            </a:r>
          </a:p>
          <a:p>
            <a:pPr lvl="1"/>
            <a:r>
              <a:rPr lang="en-US" dirty="0" smtClean="0"/>
              <a:t>However most of the time … assuming is never right! Therefore, I am not a lawyer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92000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5646" y="74221"/>
            <a:ext cx="9601200" cy="1485900"/>
          </a:xfrm>
        </p:spPr>
        <p:txBody>
          <a:bodyPr/>
          <a:lstStyle/>
          <a:p>
            <a:r>
              <a:rPr lang="en-US" dirty="0" smtClean="0"/>
              <a:t>Applet Design (Brainstorm)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2629" y="760020"/>
            <a:ext cx="7221392" cy="5955278"/>
          </a:xfrm>
        </p:spPr>
      </p:pic>
    </p:spTree>
    <p:extLst>
      <p:ext uri="{BB962C8B-B14F-4D97-AF65-F5344CB8AC3E}">
        <p14:creationId xmlns:p14="http://schemas.microsoft.com/office/powerpoint/2010/main" val="9498043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Change Logs – 1/17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1371599" y="1472539"/>
            <a:ext cx="4833257" cy="3581401"/>
          </a:xfrm>
        </p:spPr>
        <p:txBody>
          <a:bodyPr>
            <a:normAutofit fontScale="70000" lnSpcReduction="20000"/>
          </a:bodyPr>
          <a:lstStyle/>
          <a:p>
            <a:r>
              <a:rPr lang="en-US" sz="2900" dirty="0" err="1" smtClean="0"/>
              <a:t>ticker_lookup</a:t>
            </a:r>
            <a:r>
              <a:rPr lang="en-US" sz="2900" dirty="0" smtClean="0"/>
              <a:t>() Issues:</a:t>
            </a:r>
          </a:p>
          <a:p>
            <a:pPr lvl="1"/>
            <a:r>
              <a:rPr lang="en-US" sz="2200" dirty="0" smtClean="0"/>
              <a:t>1) “FATE” (ARKK had started purchasing it on 1/7) would screw up the x-axis</a:t>
            </a:r>
          </a:p>
          <a:p>
            <a:pPr lvl="1"/>
            <a:r>
              <a:rPr lang="en-US" sz="2200" dirty="0" smtClean="0"/>
              <a:t>2) Legend was incorrectly stating which fund was which line (Ex: ARKG doesn’t buy </a:t>
            </a:r>
            <a:r>
              <a:rPr lang="en-US" sz="2200" dirty="0" err="1" smtClean="0"/>
              <a:t>Paypal</a:t>
            </a:r>
            <a:r>
              <a:rPr lang="en-US" sz="2200" dirty="0" smtClean="0"/>
              <a:t>)</a:t>
            </a:r>
          </a:p>
          <a:p>
            <a:r>
              <a:rPr lang="en-US" sz="2900" dirty="0" smtClean="0"/>
              <a:t>Solution:</a:t>
            </a:r>
          </a:p>
          <a:p>
            <a:pPr lvl="1"/>
            <a:r>
              <a:rPr lang="en-US" sz="2200" dirty="0" smtClean="0"/>
              <a:t>1) Created `</a:t>
            </a:r>
            <a:r>
              <a:rPr lang="en-US" sz="2200" dirty="0" err="1" smtClean="0"/>
              <a:t>date_val</a:t>
            </a:r>
            <a:r>
              <a:rPr lang="en-US" sz="2200" dirty="0" smtClean="0"/>
              <a:t>` and `</a:t>
            </a:r>
            <a:r>
              <a:rPr lang="en-US" sz="2200" dirty="0" err="1" smtClean="0"/>
              <a:t>date_label</a:t>
            </a:r>
            <a:r>
              <a:rPr lang="en-US" sz="2200" dirty="0" smtClean="0"/>
              <a:t>` variables to appropriately handle a changing x-axis</a:t>
            </a:r>
          </a:p>
          <a:p>
            <a:pPr lvl="1"/>
            <a:r>
              <a:rPr lang="en-US" sz="2200" dirty="0" smtClean="0"/>
              <a:t>2) Created `</a:t>
            </a:r>
            <a:r>
              <a:rPr lang="en-US" sz="2200" dirty="0" err="1" smtClean="0"/>
              <a:t>fund_labels</a:t>
            </a:r>
            <a:r>
              <a:rPr lang="en-US" sz="2200" dirty="0" smtClean="0"/>
              <a:t>` to appropriately point the data to the fund</a:t>
            </a:r>
            <a:endParaRPr lang="en-US" sz="2200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6525403" y="421575"/>
            <a:ext cx="4447786" cy="4632366"/>
          </a:xfrm>
        </p:spPr>
        <p:txBody>
          <a:bodyPr>
            <a:normAutofit fontScale="70000" lnSpcReduction="20000"/>
          </a:bodyPr>
          <a:lstStyle/>
          <a:p>
            <a:r>
              <a:rPr lang="en-US" dirty="0" err="1" smtClean="0"/>
              <a:t>Change_in_portfolio</a:t>
            </a:r>
            <a:r>
              <a:rPr lang="en-US" dirty="0" smtClean="0"/>
              <a:t>() issues:</a:t>
            </a:r>
          </a:p>
          <a:p>
            <a:pPr lvl="1"/>
            <a:r>
              <a:rPr lang="en-US" dirty="0" smtClean="0"/>
              <a:t>1) date1/date2 required</a:t>
            </a:r>
          </a:p>
          <a:p>
            <a:pPr lvl="1"/>
            <a:r>
              <a:rPr lang="en-US" dirty="0" smtClean="0"/>
              <a:t>2) new </a:t>
            </a:r>
            <a:r>
              <a:rPr lang="en-US" dirty="0" err="1" smtClean="0"/>
              <a:t>df</a:t>
            </a:r>
            <a:r>
              <a:rPr lang="en-US" dirty="0" smtClean="0"/>
              <a:t> wouldn’t properly populate unless the new position occurred on the exact transition from X to Y date</a:t>
            </a:r>
          </a:p>
          <a:p>
            <a:pPr lvl="1"/>
            <a:r>
              <a:rPr lang="en-US" dirty="0" smtClean="0"/>
              <a:t>3) same issue as #2 with `closed` </a:t>
            </a:r>
            <a:r>
              <a:rPr lang="en-US" dirty="0" err="1" smtClean="0"/>
              <a:t>df</a:t>
            </a:r>
            <a:endParaRPr lang="en-US" dirty="0" smtClean="0"/>
          </a:p>
          <a:p>
            <a:r>
              <a:rPr lang="en-US" dirty="0" smtClean="0"/>
              <a:t>Solution:</a:t>
            </a:r>
          </a:p>
          <a:p>
            <a:pPr lvl="1"/>
            <a:r>
              <a:rPr lang="en-US" dirty="0" smtClean="0"/>
              <a:t>1) Now defaults to previous day + current session if not provided</a:t>
            </a:r>
          </a:p>
          <a:p>
            <a:pPr lvl="1"/>
            <a:r>
              <a:rPr lang="en-US" dirty="0" smtClean="0"/>
              <a:t>2</a:t>
            </a:r>
            <a:r>
              <a:rPr lang="en-US" dirty="0"/>
              <a:t>) Created `</a:t>
            </a:r>
            <a:r>
              <a:rPr lang="en-US" dirty="0" err="1" smtClean="0"/>
              <a:t>unique_dates</a:t>
            </a:r>
            <a:r>
              <a:rPr lang="en-US" dirty="0" smtClean="0"/>
              <a:t>` &amp; `</a:t>
            </a:r>
            <a:r>
              <a:rPr lang="en-US" dirty="0" err="1" smtClean="0"/>
              <a:t>loc_initial_date</a:t>
            </a:r>
            <a:r>
              <a:rPr lang="en-US" dirty="0" smtClean="0"/>
              <a:t>` variables so that “1/11” would expand the search to “1/10”… because you can’t know a position is new unless you know it wasn’t there yesterday.</a:t>
            </a:r>
          </a:p>
          <a:p>
            <a:pPr lvl="1"/>
            <a:r>
              <a:rPr lang="en-US" dirty="0" smtClean="0"/>
              <a:t>3) Along with #2’s </a:t>
            </a:r>
            <a:r>
              <a:rPr lang="en-US" dirty="0" err="1" smtClean="0"/>
              <a:t>soln</a:t>
            </a:r>
            <a:r>
              <a:rPr lang="en-US" dirty="0" smtClean="0"/>
              <a:t>, changed `a` and `b` to generate from `</a:t>
            </a:r>
            <a:r>
              <a:rPr lang="en-US" dirty="0" err="1" smtClean="0"/>
              <a:t>unique_dates</a:t>
            </a:r>
            <a:r>
              <a:rPr lang="en-US" dirty="0" smtClean="0"/>
              <a:t>[</a:t>
            </a:r>
            <a:r>
              <a:rPr lang="en-US" dirty="0" err="1" smtClean="0"/>
              <a:t>loc_initial_date</a:t>
            </a:r>
            <a:r>
              <a:rPr lang="en-US" dirty="0" smtClean="0"/>
              <a:t>]` instead of `date1` to capture that initial date</a:t>
            </a:r>
          </a:p>
          <a:p>
            <a:pPr lvl="1"/>
            <a:r>
              <a:rPr lang="en-US" dirty="0" smtClean="0"/>
              <a:t>4) Did some small house cleaning by dropping unnecessary columns (like </a:t>
            </a:r>
            <a:r>
              <a:rPr lang="en-US" dirty="0" err="1" smtClean="0"/>
              <a:t>cap,market_cap</a:t>
            </a:r>
            <a:r>
              <a:rPr lang="en-US" dirty="0" smtClean="0"/>
              <a:t>) in preprocessing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7144" y="4328005"/>
            <a:ext cx="4602165" cy="208596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5403" y="5023396"/>
            <a:ext cx="2970970" cy="93683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81845" y="5220194"/>
            <a:ext cx="1829056" cy="159566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21763" y="5220194"/>
            <a:ext cx="1167410" cy="56487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436426" y="4807719"/>
            <a:ext cx="53527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This command now correctly notes any new/closed positions between the dates provided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6386245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Change Logs – 1/17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1371599" y="1472539"/>
            <a:ext cx="4833257" cy="4530438"/>
          </a:xfrm>
        </p:spPr>
        <p:txBody>
          <a:bodyPr>
            <a:normAutofit/>
          </a:bodyPr>
          <a:lstStyle/>
          <a:p>
            <a:r>
              <a:rPr lang="en-US" sz="2200" dirty="0" err="1" smtClean="0"/>
              <a:t>change_in_portfolio</a:t>
            </a:r>
            <a:r>
              <a:rPr lang="en-US" sz="2200" dirty="0" smtClean="0"/>
              <a:t> update</a:t>
            </a:r>
          </a:p>
          <a:p>
            <a:pPr lvl="1"/>
            <a:r>
              <a:rPr lang="en-US" sz="2200" dirty="0" smtClean="0"/>
              <a:t>Functionality for an “alert” system prompted the computation of “Percent Change” column</a:t>
            </a:r>
          </a:p>
          <a:p>
            <a:r>
              <a:rPr lang="en-US" sz="2200" dirty="0" smtClean="0"/>
              <a:t>Alert system update</a:t>
            </a:r>
          </a:p>
          <a:p>
            <a:pPr lvl="1"/>
            <a:r>
              <a:rPr lang="en-US" sz="2200" dirty="0" smtClean="0"/>
              <a:t>Need to find a way to trigger an alert message whenever X occurs</a:t>
            </a:r>
          </a:p>
          <a:p>
            <a:pPr lvl="1"/>
            <a:r>
              <a:rPr lang="en-US" sz="2200" dirty="0" smtClean="0"/>
              <a:t>Currently taking X as a 10% increase or decrease in position sizing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40073190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Change Logs – 1/18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1371599" y="1472539"/>
            <a:ext cx="4833257" cy="4530438"/>
          </a:xfrm>
        </p:spPr>
        <p:txBody>
          <a:bodyPr>
            <a:normAutofit/>
          </a:bodyPr>
          <a:lstStyle/>
          <a:p>
            <a:r>
              <a:rPr lang="en-US" sz="2200" dirty="0" err="1" smtClean="0"/>
              <a:t>update_arkfund</a:t>
            </a:r>
            <a:r>
              <a:rPr lang="en-US" sz="2200" dirty="0" smtClean="0"/>
              <a:t>()</a:t>
            </a:r>
          </a:p>
          <a:p>
            <a:pPr lvl="1"/>
            <a:r>
              <a:rPr lang="en-US" sz="1800" dirty="0" smtClean="0"/>
              <a:t>Issue:</a:t>
            </a:r>
          </a:p>
          <a:p>
            <a:pPr lvl="2"/>
            <a:r>
              <a:rPr lang="en-US" sz="1600" dirty="0" smtClean="0"/>
              <a:t>Holidays such as MLK weekend will still trigger the download script, but the data already exists from a previous date.</a:t>
            </a:r>
          </a:p>
          <a:p>
            <a:pPr lvl="1"/>
            <a:r>
              <a:rPr lang="en-US" sz="2200" dirty="0" err="1" smtClean="0"/>
              <a:t>Soln</a:t>
            </a:r>
            <a:r>
              <a:rPr lang="en-US" sz="2200" dirty="0" smtClean="0"/>
              <a:t>:</a:t>
            </a:r>
          </a:p>
          <a:p>
            <a:pPr lvl="1"/>
            <a:endParaRPr lang="en-US" sz="2200" dirty="0"/>
          </a:p>
          <a:p>
            <a:pPr lvl="1"/>
            <a:endParaRPr lang="en-US" sz="2200" dirty="0" smtClean="0"/>
          </a:p>
          <a:p>
            <a:pPr lvl="1"/>
            <a:endParaRPr lang="en-US" sz="2200" dirty="0"/>
          </a:p>
          <a:p>
            <a:pPr lvl="2"/>
            <a:r>
              <a:rPr lang="en-US" sz="1600" dirty="0" smtClean="0"/>
              <a:t>Remove file if it exists (previously only mentioned the file was duplicate but took no action)</a:t>
            </a:r>
          </a:p>
          <a:p>
            <a:endParaRPr lang="en-US" sz="2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243" y="3737758"/>
            <a:ext cx="5763256" cy="1041063"/>
          </a:xfrm>
          <a:prstGeom prst="rect">
            <a:avLst/>
          </a:prstGeom>
        </p:spPr>
      </p:pic>
      <p:sp>
        <p:nvSpPr>
          <p:cNvPr id="5" name="Content Placeholder 3"/>
          <p:cNvSpPr>
            <a:spLocks noGrp="1"/>
          </p:cNvSpPr>
          <p:nvPr>
            <p:ph sz="half" idx="1"/>
          </p:nvPr>
        </p:nvSpPr>
        <p:spPr>
          <a:xfrm>
            <a:off x="6867895" y="1472539"/>
            <a:ext cx="4833257" cy="4530438"/>
          </a:xfrm>
        </p:spPr>
        <p:txBody>
          <a:bodyPr>
            <a:normAutofit/>
          </a:bodyPr>
          <a:lstStyle/>
          <a:p>
            <a:r>
              <a:rPr lang="en-US" sz="2200" dirty="0" err="1" smtClean="0"/>
              <a:t>update_arkfund</a:t>
            </a:r>
            <a:r>
              <a:rPr lang="en-US" sz="2200" dirty="0" smtClean="0"/>
              <a:t>()</a:t>
            </a:r>
          </a:p>
          <a:p>
            <a:pPr lvl="1"/>
            <a:r>
              <a:rPr lang="en-US" sz="2200" dirty="0" smtClean="0"/>
              <a:t>Alerts:</a:t>
            </a:r>
          </a:p>
          <a:p>
            <a:pPr lvl="2"/>
            <a:r>
              <a:rPr lang="en-US" sz="2000" dirty="0" smtClean="0"/>
              <a:t>Best time to run alerts is when the main script is ran</a:t>
            </a:r>
          </a:p>
          <a:p>
            <a:pPr lvl="2"/>
            <a:r>
              <a:rPr lang="en-US" sz="2000" dirty="0" smtClean="0"/>
              <a:t>Moved “</a:t>
            </a:r>
            <a:r>
              <a:rPr lang="en-US" sz="2000" dirty="0" err="1" smtClean="0"/>
              <a:t>change_in_portfolio</a:t>
            </a:r>
            <a:r>
              <a:rPr lang="en-US" sz="2000" dirty="0" smtClean="0"/>
              <a:t>” earlier in the </a:t>
            </a:r>
            <a:r>
              <a:rPr lang="en-US" sz="2000" dirty="0" err="1" smtClean="0"/>
              <a:t>jypnb</a:t>
            </a:r>
            <a:r>
              <a:rPr lang="en-US" sz="2000" dirty="0" smtClean="0"/>
              <a:t> and called the function at end of </a:t>
            </a:r>
            <a:r>
              <a:rPr lang="en-US" sz="2000" dirty="0" err="1" smtClean="0"/>
              <a:t>update_arkfund</a:t>
            </a:r>
            <a:r>
              <a:rPr lang="en-US" sz="2000" dirty="0" smtClean="0"/>
              <a:t>()</a:t>
            </a:r>
          </a:p>
          <a:p>
            <a:pPr lvl="1"/>
            <a:endParaRPr lang="en-US" sz="2200" dirty="0"/>
          </a:p>
          <a:p>
            <a:pPr lvl="1"/>
            <a:endParaRPr lang="en-US" sz="2200" dirty="0" smtClean="0"/>
          </a:p>
          <a:p>
            <a:pPr lvl="1"/>
            <a:endParaRPr lang="en-US" sz="2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2414" y="4646384"/>
            <a:ext cx="4656134" cy="1530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3532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Change Logs – 1/18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1371599" y="1472539"/>
            <a:ext cx="10022775" cy="4530438"/>
          </a:xfrm>
        </p:spPr>
        <p:txBody>
          <a:bodyPr>
            <a:normAutofit/>
          </a:bodyPr>
          <a:lstStyle/>
          <a:p>
            <a:r>
              <a:rPr lang="en-US" sz="2200" dirty="0" err="1" smtClean="0"/>
              <a:t>change_in_portfolio</a:t>
            </a:r>
            <a:r>
              <a:rPr lang="en-US" sz="2200" dirty="0" smtClean="0"/>
              <a:t>()</a:t>
            </a:r>
          </a:p>
          <a:p>
            <a:pPr lvl="1"/>
            <a:r>
              <a:rPr lang="en-US" sz="1800" dirty="0" smtClean="0"/>
              <a:t>Alert functionality</a:t>
            </a:r>
          </a:p>
          <a:p>
            <a:pPr lvl="2"/>
            <a:r>
              <a:rPr lang="en-US" sz="1400" dirty="0" smtClean="0"/>
              <a:t>Added new output “alerts”</a:t>
            </a:r>
          </a:p>
          <a:p>
            <a:pPr lvl="2"/>
            <a:r>
              <a:rPr lang="en-US" sz="1400" dirty="0" smtClean="0"/>
              <a:t>Copied “changes” and searched for &gt;abs(10%) change in position sizing</a:t>
            </a:r>
          </a:p>
          <a:p>
            <a:pPr lvl="2"/>
            <a:endParaRPr lang="en-US" sz="2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5852" y="2811405"/>
            <a:ext cx="7534268" cy="3978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1715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Change Logs – 1/18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1371599" y="1472538"/>
            <a:ext cx="10022775" cy="5498277"/>
          </a:xfrm>
        </p:spPr>
        <p:txBody>
          <a:bodyPr>
            <a:normAutofit/>
          </a:bodyPr>
          <a:lstStyle/>
          <a:p>
            <a:r>
              <a:rPr lang="en-US" sz="2200" dirty="0" err="1" smtClean="0"/>
              <a:t>change_in_portfolio</a:t>
            </a:r>
            <a:r>
              <a:rPr lang="en-US" sz="2200" dirty="0" smtClean="0"/>
              <a:t>()</a:t>
            </a:r>
          </a:p>
          <a:p>
            <a:pPr lvl="1"/>
            <a:r>
              <a:rPr lang="en-US" sz="1400" dirty="0" smtClean="0"/>
              <a:t>Issue:</a:t>
            </a:r>
          </a:p>
          <a:p>
            <a:pPr lvl="1"/>
            <a:r>
              <a:rPr lang="en-US" sz="1400" dirty="0" smtClean="0"/>
              <a:t>Cap size changing</a:t>
            </a:r>
          </a:p>
          <a:p>
            <a:pPr lvl="1"/>
            <a:r>
              <a:rPr lang="en-US" sz="1400" dirty="0" smtClean="0"/>
              <a:t>Already knew this would become an issue eventually</a:t>
            </a:r>
          </a:p>
          <a:p>
            <a:pPr lvl="1"/>
            <a:endParaRPr lang="en-US" sz="1400" dirty="0"/>
          </a:p>
          <a:p>
            <a:pPr lvl="1"/>
            <a:endParaRPr lang="en-US" sz="1400" dirty="0" smtClean="0"/>
          </a:p>
          <a:p>
            <a:pPr lvl="1"/>
            <a:endParaRPr lang="en-US" sz="1400" dirty="0"/>
          </a:p>
          <a:p>
            <a:pPr lvl="1"/>
            <a:endParaRPr lang="en-US" sz="1400" dirty="0" smtClean="0"/>
          </a:p>
          <a:p>
            <a:pPr lvl="1"/>
            <a:endParaRPr lang="en-US" sz="1400" dirty="0"/>
          </a:p>
          <a:p>
            <a:pPr lvl="1"/>
            <a:endParaRPr lang="en-US" sz="1400" dirty="0" smtClean="0"/>
          </a:p>
          <a:p>
            <a:pPr lvl="1"/>
            <a:endParaRPr lang="en-US" sz="1400" dirty="0"/>
          </a:p>
          <a:p>
            <a:pPr lvl="1"/>
            <a:endParaRPr lang="en-US" sz="1400" dirty="0" smtClean="0"/>
          </a:p>
          <a:p>
            <a:pPr lvl="1"/>
            <a:r>
              <a:rPr lang="en-US" sz="1400" dirty="0" smtClean="0"/>
              <a:t>Merged DF errors because “cap” changes between these dates and resulted in “</a:t>
            </a:r>
            <a:r>
              <a:rPr lang="en-US" sz="1400" dirty="0" err="1" smtClean="0"/>
              <a:t>shares_y</a:t>
            </a:r>
            <a:r>
              <a:rPr lang="en-US" sz="1400" dirty="0" smtClean="0"/>
              <a:t>” = </a:t>
            </a:r>
            <a:r>
              <a:rPr lang="en-US" sz="1400" dirty="0" err="1" smtClean="0"/>
              <a:t>NaN</a:t>
            </a:r>
            <a:endParaRPr lang="en-US" sz="1400" dirty="0" smtClean="0"/>
          </a:p>
          <a:p>
            <a:r>
              <a:rPr lang="en-US" sz="1400" dirty="0" smtClean="0"/>
              <a:t>Solutions:</a:t>
            </a:r>
          </a:p>
          <a:p>
            <a:pPr lvl="1"/>
            <a:r>
              <a:rPr lang="en-US" sz="1100" dirty="0" smtClean="0"/>
              <a:t>a) Could update cap size for all entries daily</a:t>
            </a:r>
          </a:p>
          <a:p>
            <a:pPr lvl="1"/>
            <a:r>
              <a:rPr lang="en-US" sz="1100" dirty="0" smtClean="0"/>
              <a:t>b) Modify `</a:t>
            </a:r>
            <a:r>
              <a:rPr lang="en-US" sz="1100" dirty="0" err="1" smtClean="0"/>
              <a:t>sectors.db</a:t>
            </a:r>
            <a:r>
              <a:rPr lang="en-US" sz="1100" dirty="0" smtClean="0"/>
              <a:t>` to include [‘cap’,’</a:t>
            </a:r>
            <a:r>
              <a:rPr lang="en-US" sz="1100" dirty="0" err="1" smtClean="0"/>
              <a:t>market_cap</a:t>
            </a:r>
            <a:r>
              <a:rPr lang="en-US" sz="1100" dirty="0" smtClean="0"/>
              <a:t>’] and update that every so often (avoids the updating of cap/</a:t>
            </a:r>
            <a:r>
              <a:rPr lang="en-US" sz="1100" dirty="0" err="1" smtClean="0"/>
              <a:t>market_cap</a:t>
            </a:r>
            <a:r>
              <a:rPr lang="en-US" sz="1100" dirty="0" smtClean="0"/>
              <a:t> within the </a:t>
            </a:r>
            <a:r>
              <a:rPr lang="en-US" sz="1100" dirty="0" err="1" smtClean="0"/>
              <a:t>arkfund.db</a:t>
            </a:r>
            <a:r>
              <a:rPr lang="en-US" sz="1100" dirty="0"/>
              <a:t> </a:t>
            </a:r>
            <a:r>
              <a:rPr lang="en-US" sz="1100" dirty="0" smtClean="0"/>
              <a:t>--- however requires calls to `</a:t>
            </a:r>
            <a:r>
              <a:rPr lang="en-US" sz="1100" dirty="0" err="1" smtClean="0"/>
              <a:t>sectors.db</a:t>
            </a:r>
            <a:r>
              <a:rPr lang="en-US" sz="1100" dirty="0" smtClean="0"/>
              <a:t>` separately to append data together in functions that require that info.</a:t>
            </a:r>
          </a:p>
          <a:p>
            <a:pPr lvl="2"/>
            <a:r>
              <a:rPr lang="en-US" sz="1600" dirty="0" smtClean="0"/>
              <a:t>Leaning toward solution (b)</a:t>
            </a:r>
            <a:endParaRPr lang="en-US" sz="1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6332" y="2824713"/>
            <a:ext cx="5316762" cy="196404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965366" y="3063834"/>
            <a:ext cx="9492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1/13 “Mid”</a:t>
            </a:r>
            <a:endParaRPr lang="en-US" sz="1200" dirty="0"/>
          </a:p>
        </p:txBody>
      </p:sp>
      <p:sp>
        <p:nvSpPr>
          <p:cNvPr id="7" name="TextBox 6"/>
          <p:cNvSpPr txBox="1"/>
          <p:nvPr/>
        </p:nvSpPr>
        <p:spPr>
          <a:xfrm>
            <a:off x="1830714" y="3691057"/>
            <a:ext cx="10839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1/15 “Small”</a:t>
            </a:r>
            <a:endParaRPr 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1818691" y="4381602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a.merge</a:t>
            </a:r>
            <a:r>
              <a:rPr lang="en-US" sz="1200" dirty="0" smtClean="0"/>
              <a:t>(b) --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4381307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Change Logs – 1/18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1371600" y="1338044"/>
            <a:ext cx="10022775" cy="3028209"/>
          </a:xfrm>
        </p:spPr>
        <p:txBody>
          <a:bodyPr>
            <a:normAutofit/>
          </a:bodyPr>
          <a:lstStyle/>
          <a:p>
            <a:r>
              <a:rPr lang="en-US" sz="2200" dirty="0" err="1" smtClean="0"/>
              <a:t>update_sectors</a:t>
            </a:r>
            <a:r>
              <a:rPr lang="en-US" sz="2200" dirty="0" smtClean="0"/>
              <a:t>() / </a:t>
            </a:r>
            <a:r>
              <a:rPr lang="en-US" sz="2200" dirty="0" err="1" smtClean="0"/>
              <a:t>update_arkfund</a:t>
            </a:r>
            <a:r>
              <a:rPr lang="en-US" sz="2200" dirty="0" smtClean="0"/>
              <a:t>()</a:t>
            </a:r>
          </a:p>
          <a:p>
            <a:pPr lvl="1"/>
            <a:r>
              <a:rPr lang="en-US" sz="1400" dirty="0" smtClean="0"/>
              <a:t>Per previous slide … moved capitalization() function that was sitting inside </a:t>
            </a:r>
            <a:r>
              <a:rPr lang="en-US" sz="1400" dirty="0" err="1" smtClean="0"/>
              <a:t>update_arkfund</a:t>
            </a:r>
            <a:r>
              <a:rPr lang="en-US" sz="1400" dirty="0" smtClean="0"/>
              <a:t>() into </a:t>
            </a:r>
            <a:r>
              <a:rPr lang="en-US" sz="1400" dirty="0" err="1" smtClean="0"/>
              <a:t>update_sectors</a:t>
            </a:r>
            <a:r>
              <a:rPr lang="en-US" sz="1400" dirty="0" smtClean="0"/>
              <a:t>()</a:t>
            </a:r>
          </a:p>
          <a:p>
            <a:pPr lvl="1"/>
            <a:r>
              <a:rPr lang="en-US" sz="1400" dirty="0" smtClean="0"/>
              <a:t>Per that action</a:t>
            </a:r>
          </a:p>
          <a:p>
            <a:pPr lvl="2"/>
            <a:r>
              <a:rPr lang="en-US" sz="1200" dirty="0" smtClean="0"/>
              <a:t>1) </a:t>
            </a:r>
            <a:r>
              <a:rPr lang="en-US" sz="1200" dirty="0" err="1" smtClean="0"/>
              <a:t>sectors.db</a:t>
            </a:r>
            <a:r>
              <a:rPr lang="en-US" sz="1200" dirty="0" smtClean="0"/>
              <a:t> now contains [‘cap’,’</a:t>
            </a:r>
            <a:r>
              <a:rPr lang="en-US" sz="1200" dirty="0" err="1" smtClean="0"/>
              <a:t>market_cap</a:t>
            </a:r>
            <a:r>
              <a:rPr lang="en-US" sz="1200" dirty="0" smtClean="0"/>
              <a:t>’]</a:t>
            </a:r>
          </a:p>
          <a:p>
            <a:pPr lvl="2"/>
            <a:r>
              <a:rPr lang="en-US" sz="1200" dirty="0" smtClean="0"/>
              <a:t>2) </a:t>
            </a:r>
            <a:r>
              <a:rPr lang="en-US" sz="1200" dirty="0" err="1" smtClean="0"/>
              <a:t>ARKFunds.db</a:t>
            </a:r>
            <a:r>
              <a:rPr lang="en-US" sz="1200" dirty="0" smtClean="0"/>
              <a:t> </a:t>
            </a:r>
            <a:r>
              <a:rPr lang="en-US" sz="1200" u="sng" dirty="0" smtClean="0"/>
              <a:t>still</a:t>
            </a:r>
            <a:r>
              <a:rPr lang="en-US" sz="1200" dirty="0" smtClean="0"/>
              <a:t> contains [‘cap’,’</a:t>
            </a:r>
            <a:r>
              <a:rPr lang="en-US" sz="1200" dirty="0" err="1" smtClean="0"/>
              <a:t>market_cap</a:t>
            </a:r>
            <a:r>
              <a:rPr lang="en-US" sz="1200" dirty="0" smtClean="0"/>
              <a:t>’] --- however no does not compute updated capitalization values … it merely references (1) and steals it from </a:t>
            </a:r>
            <a:r>
              <a:rPr lang="en-US" sz="1200" dirty="0" err="1" smtClean="0"/>
              <a:t>sectors.db</a:t>
            </a:r>
            <a:r>
              <a:rPr lang="en-US" sz="1200" dirty="0"/>
              <a:t> </a:t>
            </a:r>
            <a:r>
              <a:rPr lang="en-US" sz="1200" dirty="0" smtClean="0"/>
              <a:t>upon loading new data</a:t>
            </a:r>
          </a:p>
          <a:p>
            <a:pPr lvl="3"/>
            <a:r>
              <a:rPr lang="en-US" sz="1200" dirty="0" smtClean="0"/>
              <a:t>Could alternatively remove this info from the table, but when the database grows I worry making calls to 1 year of data may slow the processing if it has to load </a:t>
            </a:r>
            <a:r>
              <a:rPr lang="en-US" sz="1200" dirty="0" err="1" smtClean="0"/>
              <a:t>ARKFund.db</a:t>
            </a:r>
            <a:r>
              <a:rPr lang="en-US" sz="1200" dirty="0" smtClean="0"/>
              <a:t> AND </a:t>
            </a:r>
            <a:r>
              <a:rPr lang="en-US" sz="1200" dirty="0" err="1" smtClean="0"/>
              <a:t>sectors.db</a:t>
            </a:r>
            <a:r>
              <a:rPr lang="en-US" sz="1200" dirty="0" smtClean="0"/>
              <a:t> THEN merge to create ‘cap’,’</a:t>
            </a:r>
            <a:r>
              <a:rPr lang="en-US" sz="1200" dirty="0" err="1" smtClean="0"/>
              <a:t>market_cap</a:t>
            </a:r>
            <a:r>
              <a:rPr lang="en-US" sz="1200" dirty="0" smtClean="0"/>
              <a:t>’ for </a:t>
            </a:r>
            <a:r>
              <a:rPr lang="en-US" sz="1200" dirty="0" err="1" smtClean="0"/>
              <a:t>ARKFund.db’s</a:t>
            </a:r>
            <a:r>
              <a:rPr lang="en-US" sz="1200" dirty="0" smtClean="0"/>
              <a:t> </a:t>
            </a:r>
            <a:r>
              <a:rPr lang="en-US" sz="1200" dirty="0" err="1" smtClean="0"/>
              <a:t>dataframe</a:t>
            </a:r>
            <a:r>
              <a:rPr lang="en-US" sz="1200" dirty="0" smtClean="0"/>
              <a:t> in memory for EACH function that makes this call</a:t>
            </a:r>
          </a:p>
          <a:p>
            <a:pPr lvl="2"/>
            <a:r>
              <a:rPr lang="en-US" sz="1200" dirty="0" smtClean="0"/>
              <a:t>3) </a:t>
            </a:r>
            <a:r>
              <a:rPr lang="en-US" sz="1200" dirty="0" err="1" smtClean="0"/>
              <a:t>update_capitalization</a:t>
            </a:r>
            <a:r>
              <a:rPr lang="en-US" sz="1200" dirty="0" smtClean="0"/>
              <a:t>() function’s purpose was to update cap &amp; </a:t>
            </a:r>
            <a:r>
              <a:rPr lang="en-US" sz="1200" dirty="0" err="1" smtClean="0"/>
              <a:t>market_cap</a:t>
            </a:r>
            <a:r>
              <a:rPr lang="en-US" sz="1200" dirty="0" smtClean="0"/>
              <a:t> data for `</a:t>
            </a:r>
            <a:r>
              <a:rPr lang="en-US" sz="1200" dirty="0" err="1" smtClean="0"/>
              <a:t>ARKFund.db</a:t>
            </a:r>
            <a:r>
              <a:rPr lang="en-US" sz="1200" dirty="0" smtClean="0"/>
              <a:t>` but now needs to be repurposed for to update </a:t>
            </a:r>
            <a:r>
              <a:rPr lang="en-US" sz="1200" u="sng" dirty="0" smtClean="0"/>
              <a:t>BOTH</a:t>
            </a:r>
            <a:r>
              <a:rPr lang="en-US" sz="1200" dirty="0" smtClean="0"/>
              <a:t> `</a:t>
            </a:r>
            <a:r>
              <a:rPr lang="en-US" sz="1200" dirty="0" err="1" smtClean="0"/>
              <a:t>ARKFund.db</a:t>
            </a:r>
            <a:r>
              <a:rPr lang="en-US" sz="1200" dirty="0" smtClean="0"/>
              <a:t>` and `</a:t>
            </a:r>
            <a:r>
              <a:rPr lang="en-US" sz="1200" dirty="0" err="1" smtClean="0"/>
              <a:t>sectors.db</a:t>
            </a:r>
            <a:r>
              <a:rPr lang="en-US" sz="1200" dirty="0" smtClean="0"/>
              <a:t>` appropriately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912" y="4643252"/>
            <a:ext cx="3460290" cy="206036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31911" y="4366253"/>
            <a:ext cx="40379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err="1" smtClean="0"/>
              <a:t>update_sectors</a:t>
            </a:r>
            <a:r>
              <a:rPr lang="en-US" sz="1100" dirty="0" smtClean="0"/>
              <a:t>() changes: Added </a:t>
            </a:r>
            <a:r>
              <a:rPr lang="en-US" sz="1100" dirty="0" err="1" smtClean="0"/>
              <a:t>c,m</a:t>
            </a:r>
            <a:r>
              <a:rPr lang="en-US" sz="1100" dirty="0" smtClean="0"/>
              <a:t> &amp; subsequent </a:t>
            </a:r>
            <a:r>
              <a:rPr lang="en-US" sz="1100" dirty="0" err="1" smtClean="0"/>
              <a:t>vars</a:t>
            </a:r>
            <a:endParaRPr lang="en-US" sz="11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9194" y="4643252"/>
            <a:ext cx="6708318" cy="206036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831891" y="4366253"/>
            <a:ext cx="63738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 smtClean="0"/>
              <a:t>update_arkfund</a:t>
            </a:r>
            <a:r>
              <a:rPr lang="en-US" sz="1100" dirty="0" smtClean="0"/>
              <a:t>() changes: Modified capitalization code to grab from sectors (already loaded </a:t>
            </a:r>
            <a:r>
              <a:rPr lang="en-US" sz="1100" dirty="0" err="1" smtClean="0"/>
              <a:t>var</a:t>
            </a:r>
            <a:r>
              <a:rPr lang="en-US" sz="1100" dirty="0" smtClean="0"/>
              <a:t>)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765080844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7ECF6D8-9EA4-45A1-AFEB-B7C326AF085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FD9A38F-9A2C-42E5-9013-4C4B1FFCB4F6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8C45FB24-BEC6-4D44-888B-84AEBBA2DC0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Crop design</Template>
  <TotalTime>0</TotalTime>
  <Words>1629</Words>
  <Application>Microsoft Office PowerPoint</Application>
  <PresentationFormat>Widescreen</PresentationFormat>
  <Paragraphs>158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Franklin Gothic Book</vt:lpstr>
      <vt:lpstr>Wingdings</vt:lpstr>
      <vt:lpstr>Crop</vt:lpstr>
      <vt:lpstr>ARK Fund Applet</vt:lpstr>
      <vt:lpstr>Disclaimer</vt:lpstr>
      <vt:lpstr>Applet Design (Brainstorm)</vt:lpstr>
      <vt:lpstr>Change Logs – 1/17</vt:lpstr>
      <vt:lpstr>Change Logs – 1/17</vt:lpstr>
      <vt:lpstr>Change Logs – 1/18</vt:lpstr>
      <vt:lpstr>Change Logs – 1/18</vt:lpstr>
      <vt:lpstr>Change Logs – 1/18</vt:lpstr>
      <vt:lpstr>Change Logs – 1/18</vt:lpstr>
      <vt:lpstr>Change Logs – 1/18</vt:lpstr>
      <vt:lpstr>Change Logs – 1/18</vt:lpstr>
      <vt:lpstr>Change Logs – 1/18</vt:lpstr>
      <vt:lpstr>Change Logs – 1/19</vt:lpstr>
      <vt:lpstr>Change Logs – 1/19</vt:lpstr>
      <vt:lpstr>Change Logs – 1/19</vt:lpstr>
      <vt:lpstr>Change Logs – 1/19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2021-01-18T07:41:41Z</dcterms:created>
  <dcterms:modified xsi:type="dcterms:W3CDTF">2021-01-20T03:24:55Z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